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353" r:id="rId3"/>
    <p:sldId id="366" r:id="rId4"/>
    <p:sldId id="363" r:id="rId5"/>
    <p:sldId id="362" r:id="rId6"/>
    <p:sldId id="367" r:id="rId7"/>
    <p:sldId id="364" r:id="rId8"/>
    <p:sldId id="356" r:id="rId9"/>
    <p:sldId id="354" r:id="rId10"/>
    <p:sldId id="355" r:id="rId11"/>
    <p:sldId id="358" r:id="rId12"/>
    <p:sldId id="351" r:id="rId13"/>
    <p:sldId id="361" r:id="rId14"/>
    <p:sldId id="349" r:id="rId15"/>
    <p:sldId id="337" r:id="rId16"/>
    <p:sldId id="338" r:id="rId17"/>
    <p:sldId id="359" r:id="rId18"/>
    <p:sldId id="360" r:id="rId19"/>
    <p:sldId id="373" r:id="rId20"/>
    <p:sldId id="371" r:id="rId21"/>
    <p:sldId id="370" r:id="rId22"/>
    <p:sldId id="374" r:id="rId23"/>
    <p:sldId id="372" r:id="rId24"/>
    <p:sldId id="368" r:id="rId25"/>
    <p:sldId id="277" r:id="rId2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00000"/>
    <a:srgbClr val="7F7F7F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/>
    <p:restoredTop sz="91799" autoAdjust="0"/>
  </p:normalViewPr>
  <p:slideViewPr>
    <p:cSldViewPr>
      <p:cViewPr varScale="1">
        <p:scale>
          <a:sx n="77" d="100"/>
          <a:sy n="77" d="100"/>
        </p:scale>
        <p:origin x="68" y="45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34DBB5-78F3-49AE-B02B-598080D94027}" type="datetimeFigureOut">
              <a:rPr lang="en-GB" smtClean="0"/>
              <a:t>05/03/2024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CA3812-D8D6-49BE-A4F2-B8F65CDFA5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8246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A3812-D8D6-49BE-A4F2-B8F65CDFA55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2526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70DDC-7E38-0E4B-AF7F-B69E64CF5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6FC06B-6F5C-745C-B03A-D64CFA21C7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410FD9-A09B-DDA8-DF15-7A244746B0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A0163-91E2-B531-BA7A-8775220166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A3812-D8D6-49BE-A4F2-B8F65CDFA55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3542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8594A-6F60-4194-66DF-1534125CD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6B93BB-A4F8-BB2A-C769-0893677089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DB9391-D86A-8166-CB74-51C96B2341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B8EFF-0D89-3180-F557-EEC9B35739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A3812-D8D6-49BE-A4F2-B8F65CDFA55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4351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F1DAC-0E32-2276-1E7D-7A895F2B5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920729-8C29-9503-D372-90131C19B8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7D3135-48D3-CE4E-FDA5-D83778F7A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sz="1200" dirty="0">
                <a:solidFill>
                  <a:schemeClr val="bg1"/>
                </a:solidFill>
              </a:rPr>
              <a:t>Deep sea 101:</a:t>
            </a:r>
          </a:p>
          <a:p>
            <a:pPr algn="l"/>
            <a:r>
              <a:rPr lang="en-GB" sz="1200" dirty="0">
                <a:solidFill>
                  <a:schemeClr val="bg1"/>
                </a:solidFill>
              </a:rPr>
              <a:t>Dark, cold, slow, pressure increases by 1 </a:t>
            </a:r>
            <a:r>
              <a:rPr lang="en-GB" sz="1200" dirty="0" err="1">
                <a:solidFill>
                  <a:schemeClr val="bg1"/>
                </a:solidFill>
              </a:rPr>
              <a:t>atm</a:t>
            </a:r>
            <a:r>
              <a:rPr lang="en-GB" sz="1200" dirty="0">
                <a:solidFill>
                  <a:schemeClr val="bg1"/>
                </a:solidFill>
              </a:rPr>
              <a:t> every 10m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0E1C4-BBA3-B814-7B0B-A2E3FBA4C9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A3812-D8D6-49BE-A4F2-B8F65CDFA55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072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bg1"/>
                </a:solidFill>
              </a:rPr>
              <a:t>Blue Planet imagery on ZSL budget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A3812-D8D6-49BE-A4F2-B8F65CDFA55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3769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Deployment video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A3812-D8D6-49BE-A4F2-B8F65CDFA55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957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Deployment video</a:t>
            </a:r>
          </a:p>
          <a:p>
            <a:r>
              <a:rPr lang="en-GB" dirty="0"/>
              <a:t>Don’t</a:t>
            </a:r>
            <a:r>
              <a:rPr lang="en-GB" baseline="0" dirty="0"/>
              <a:t> forget to submit your expenses!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A3812-D8D6-49BE-A4F2-B8F65CDFA55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957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Four species of coral</a:t>
            </a:r>
          </a:p>
          <a:p>
            <a:r>
              <a:rPr lang="en-GB" dirty="0"/>
              <a:t>All with fragile calcium</a:t>
            </a:r>
            <a:r>
              <a:rPr lang="en-GB" baseline="0" dirty="0"/>
              <a:t> skeletons growing mm a year, so recovery is decades to centuries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A3812-D8D6-49BE-A4F2-B8F65CDFA55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382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2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2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2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2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2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7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7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6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5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5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5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4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yesson/Training/tree/master/BenthicImageProcessi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biigle.de/images/620972/annotations?r=264&amp;x=1352&amp;y=76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mhc.jncc.gov.uk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H:\Digital Care Package\_PHD Media Package\Arctic deep-sea surveys\Stills\2018_SA_11_87_GP040023_0814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693" y="36196"/>
            <a:ext cx="9144001" cy="512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1"/>
            <a:ext cx="9144000" cy="5719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C:\Users\Steve\Documents\_PhD\_Greenland\Logos\ZSL Logos\IoZ\IoZ Assets\IoZ Assets\Logos\PNG\Linear_logo\ZSL_IoZ_LinearLogo_White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6" y="57151"/>
            <a:ext cx="2373313" cy="51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6200" y="600730"/>
            <a:ext cx="8839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b="1" dirty="0">
                <a:solidFill>
                  <a:prstClr val="white"/>
                </a:solidFill>
              </a:rPr>
              <a:t>RVC WAB/WAH Field, Laboratory and Conservation Skills (FLCS) workshop:</a:t>
            </a:r>
          </a:p>
          <a:p>
            <a:pPr algn="just"/>
            <a:r>
              <a:rPr lang="en-GB" sz="3000" b="1" dirty="0">
                <a:solidFill>
                  <a:prstClr val="white"/>
                </a:solidFill>
              </a:rPr>
              <a:t>Processing of benthic images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21578" y="4454664"/>
            <a:ext cx="9156700" cy="707886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Stephen Long &amp; Chris Yesson</a:t>
            </a:r>
            <a:endParaRPr lang="en-GB" sz="16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Institute of Zoology, Zoological Society of London, 2023</a:t>
            </a:r>
          </a:p>
          <a:p>
            <a:r>
              <a:rPr lang="en-GB" sz="1200" dirty="0">
                <a:solidFill>
                  <a:schemeClr val="bg1"/>
                </a:solidFill>
              </a:rPr>
              <a:t>London, UK </a:t>
            </a:r>
          </a:p>
        </p:txBody>
      </p:sp>
    </p:spTree>
    <p:extLst>
      <p:ext uri="{BB962C8B-B14F-4D97-AF65-F5344CB8AC3E}">
        <p14:creationId xmlns:p14="http://schemas.microsoft.com/office/powerpoint/2010/main" val="620217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 descr="H:\Digital Care Package\Photos\Greenland May_June 17\DSCF0518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1705" y="1559811"/>
            <a:ext cx="4008658" cy="300649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438153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GB" sz="3200" dirty="0">
                <a:solidFill>
                  <a:schemeClr val="bg1"/>
                </a:solidFill>
              </a:rPr>
              <a:t>A 45 second deep-sea field trip…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9144000" cy="5719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C:\Users\Steve\Documents\_PhD\_Greenland\Logos\ZSL Logos\IoZ\IoZ Assets\IoZ Assets\Logos\PNG\Linear_logo\ZSL_IoZ_LinearLogo_White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6" y="57151"/>
            <a:ext cx="2373313" cy="51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Image result for twitter logo transparent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401" y="163434"/>
            <a:ext cx="257392" cy="2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81000" y="133350"/>
            <a:ext cx="22853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@</a:t>
            </a:r>
            <a:r>
              <a:rPr lang="en-GB" sz="1600" dirty="0" err="1">
                <a:solidFill>
                  <a:schemeClr val="bg1"/>
                </a:solidFill>
              </a:rPr>
              <a:t>Stephen_D_Long</a:t>
            </a:r>
            <a:endParaRPr lang="en-GB" sz="1600" dirty="0">
              <a:solidFill>
                <a:schemeClr val="bg1"/>
              </a:solidFill>
            </a:endParaRPr>
          </a:p>
        </p:txBody>
      </p:sp>
      <p:pic>
        <p:nvPicPr>
          <p:cNvPr id="6147" name="Picture 3" descr="H:\Digital Care Package\Photos\Greenland Sept_Oct 18\IMG_20180918_131729543.jpg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10000" y="1345770"/>
            <a:ext cx="3684776" cy="24150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:\Digital Care Package\Photos\Greenland Sept_Oct 18\2018_SA_11\IMG_20181006_082747712.jp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1127" y="3063058"/>
            <a:ext cx="2643162" cy="19823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:\Digital Care Package\Photos\Greenland May_June 17\DSCF0522.JP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401" y="3332826"/>
            <a:ext cx="2216695" cy="16625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232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eenlandTrip-Small">
            <a:hlinkClick r:id="" action="ppaction://media"/>
            <a:extLst>
              <a:ext uri="{FF2B5EF4-FFF2-40B4-BE49-F238E27FC236}">
                <a16:creationId xmlns:a16="http://schemas.microsoft.com/office/drawing/2014/main" id="{E49852CC-D370-61F7-2E7D-D46DC90DC3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739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79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:\Digital Care Package\_PHD Media Package\Arctic deep-sea surveys\Stills\2019_HM_02_012.MP4_T00_33_36_Highlight_00008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8101" y="0"/>
            <a:ext cx="915001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670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I:\PhD\2019_HM_04\2019_HM_04_Highlights\2019_HM_04_005.MP4_T00_12_05_Highlight_00002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9183904" cy="516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48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:\Digital Care Package\_PHD Media Package\Arctic deep-sea surveys\Stills\Grenadier fish 870m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064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"/>
            <a:ext cx="9144000" cy="5719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505" y="2876550"/>
            <a:ext cx="29152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 b="1" dirty="0">
                <a:solidFill>
                  <a:prstClr val="white"/>
                </a:solidFill>
              </a:rPr>
              <a:t>Physical evidence</a:t>
            </a:r>
          </a:p>
          <a:p>
            <a:pPr algn="just"/>
            <a:r>
              <a:rPr lang="en-GB" sz="2800" b="1" dirty="0">
                <a:solidFill>
                  <a:prstClr val="white"/>
                </a:solidFill>
              </a:rPr>
              <a:t>of trawling down to 1,400m </a:t>
            </a:r>
          </a:p>
        </p:txBody>
      </p:sp>
      <p:pic>
        <p:nvPicPr>
          <p:cNvPr id="23555" name="Picture 3" descr="C:\Users\Steve\Documents\_PhD\_Greenland\___Manuscripts\GHL benthic impact\Figures\Imagery for mulitplot figures\Trawl evidence example pics\2017_PA_07_045_GP010001_I0006_T16-32_Sled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8467" y="0"/>
            <a:ext cx="5113867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 descr="C:\Users\Steve\Documents\_PhD\_Greenland\___Manuscripts\GHL benthic impact\Figures\Imagery for mulitplot figures\Trawl evidence example pics\2019_HM_02_154__I0046_T25-03_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6200" y="2190750"/>
            <a:ext cx="5268919" cy="296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H:\Digital Care Package\Photos\Greenland May_June 17\DSCF0350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54419" y="952043"/>
            <a:ext cx="56007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965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"/>
            <a:ext cx="9144000" cy="5719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1026" name="Picture 2" descr="C:\Users\Steve\Documents\_PhD\_Greenland\Logos\ZSL Logos\IoZ\IoZ Assets\IoZ Assets\Logos\PNG\Linear_logo\ZSL_IoZ_LinearLogo_White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6" y="57151"/>
            <a:ext cx="2373313" cy="51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578288"/>
            <a:ext cx="563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 b="1" dirty="0">
                <a:solidFill>
                  <a:prstClr val="white"/>
                </a:solidFill>
              </a:rPr>
              <a:t>Physical evidence of trawling</a:t>
            </a:r>
          </a:p>
        </p:txBody>
      </p:sp>
      <p:pic>
        <p:nvPicPr>
          <p:cNvPr id="8" name="Picture 7" descr="C:\Users\Steve\Documents\_PhD\_Greenland\___Manuscripts\GHL benthic impact\Figures\Figure-6_Trawl-evidence-combo-plot.jpg"/>
          <p:cNvPicPr/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9144000" cy="5165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7396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:\Digital Care Package\_PHD Media Package\Arctic deep-sea surveys\Stills\2018_SA_11_87_GP040023_0814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780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438153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GB" sz="3200" dirty="0">
                <a:solidFill>
                  <a:schemeClr val="bg1"/>
                </a:solidFill>
              </a:rPr>
              <a:t>Practical: Using </a:t>
            </a:r>
            <a:r>
              <a:rPr lang="en-GB" sz="3200" dirty="0" err="1">
                <a:solidFill>
                  <a:schemeClr val="bg1"/>
                </a:solidFill>
              </a:rPr>
              <a:t>Biigle</a:t>
            </a:r>
            <a:r>
              <a:rPr lang="en-GB" sz="3200" dirty="0">
                <a:solidFill>
                  <a:schemeClr val="bg1"/>
                </a:solidFill>
              </a:rPr>
              <a:t> to annotate imagery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9144000" cy="5719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C:\Users\Steve\Documents\_PhD\_Greenland\Logos\ZSL Logos\IoZ\IoZ Assets\IoZ Assets\Logos\PNG\Linear_logo\ZSL_IoZ_LinearLogo_White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6" y="57151"/>
            <a:ext cx="2373313" cy="51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228601" y="1428750"/>
            <a:ext cx="2438399" cy="3581400"/>
          </a:xfrm>
        </p:spPr>
        <p:txBody>
          <a:bodyPr>
            <a:normAutofit/>
          </a:bodyPr>
          <a:lstStyle/>
          <a:p>
            <a:pPr algn="l"/>
            <a:r>
              <a:rPr lang="en-GB" sz="1400" dirty="0">
                <a:solidFill>
                  <a:schemeClr val="bg1"/>
                </a:solidFill>
              </a:rPr>
              <a:t>In a subset of 11 images (from three different tows) annotate:</a:t>
            </a: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Fauna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Substrates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bg1"/>
              </a:solidFill>
            </a:endParaRP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How can we quality control annotations?</a:t>
            </a: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Use Largo tool to review annotations of cauliflower corals.</a:t>
            </a: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</p:txBody>
      </p:sp>
      <p:pic>
        <p:nvPicPr>
          <p:cNvPr id="3" name="Picture 2" descr="H:\Digital Care Package\_PHD Media Package\Arctic deep-sea surveys\Stills\2018_SA_11_87_GP040023_0814.png">
            <a:extLst>
              <a:ext uri="{FF2B5EF4-FFF2-40B4-BE49-F238E27FC236}">
                <a16:creationId xmlns:a16="http://schemas.microsoft.com/office/drawing/2014/main" id="{895EDCF3-082D-B1E9-1FCE-6799662AE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5709" y="1428750"/>
            <a:ext cx="6195660" cy="348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354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B6B36-087E-75B9-29F7-90D915F90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F5BBC-511D-7C26-5858-8670977036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" y="438153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GB" sz="3200" dirty="0">
                <a:solidFill>
                  <a:schemeClr val="bg1"/>
                </a:solidFill>
              </a:rPr>
              <a:t>Practical: Using </a:t>
            </a:r>
            <a:r>
              <a:rPr lang="en-GB" sz="3200" dirty="0" err="1">
                <a:solidFill>
                  <a:schemeClr val="bg1"/>
                </a:solidFill>
              </a:rPr>
              <a:t>Biigle</a:t>
            </a:r>
            <a:r>
              <a:rPr lang="en-GB" sz="3200" dirty="0">
                <a:solidFill>
                  <a:schemeClr val="bg1"/>
                </a:solidFill>
              </a:rPr>
              <a:t> to annotate imagery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105BC9-7D85-2A0C-567B-F20E267BF49C}"/>
              </a:ext>
            </a:extLst>
          </p:cNvPr>
          <p:cNvSpPr/>
          <p:nvPr/>
        </p:nvSpPr>
        <p:spPr>
          <a:xfrm>
            <a:off x="0" y="1"/>
            <a:ext cx="9144000" cy="5719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C:\Users\Steve\Documents\_PhD\_Greenland\Logos\ZSL Logos\IoZ\IoZ Assets\IoZ Assets\Logos\PNG\Linear_logo\ZSL_IoZ_LinearLogo_White.png">
            <a:extLst>
              <a:ext uri="{FF2B5EF4-FFF2-40B4-BE49-F238E27FC236}">
                <a16:creationId xmlns:a16="http://schemas.microsoft.com/office/drawing/2014/main" id="{1CCD6870-2339-5719-818E-264D95E78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6" y="57151"/>
            <a:ext cx="2373313" cy="51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98B473B3-21BA-45A4-B8CB-EA76F8D2D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1" y="1428750"/>
            <a:ext cx="7467599" cy="3581400"/>
          </a:xfrm>
        </p:spPr>
        <p:txBody>
          <a:bodyPr>
            <a:normAutofit/>
          </a:bodyPr>
          <a:lstStyle/>
          <a:p>
            <a:pPr algn="l"/>
            <a:r>
              <a:rPr lang="en-GB" sz="1400" dirty="0" err="1">
                <a:solidFill>
                  <a:schemeClr val="bg1"/>
                </a:solidFill>
              </a:rPr>
              <a:t>Biigle</a:t>
            </a:r>
            <a:r>
              <a:rPr lang="en-GB" sz="1400" dirty="0">
                <a:solidFill>
                  <a:schemeClr val="bg1"/>
                </a:solidFill>
              </a:rPr>
              <a:t> logins:</a:t>
            </a: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ZSL Trainee 1, benthichabitats@gmail.com  </a:t>
            </a: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ZSL Trainee 2, habitatsbenthic@gmail.com </a:t>
            </a: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ZSL Trainee 3, cyesson@gmail.com </a:t>
            </a: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ZSL Guest, greenlandhabitats@gmail.com</a:t>
            </a: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Password: CoralGarden123</a:t>
            </a: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r>
              <a:rPr lang="en-GB" sz="1400" dirty="0" err="1">
                <a:solidFill>
                  <a:schemeClr val="bg1"/>
                </a:solidFill>
              </a:rPr>
              <a:t>Github</a:t>
            </a:r>
            <a:r>
              <a:rPr lang="en-GB" sz="1400" dirty="0">
                <a:solidFill>
                  <a:schemeClr val="bg1"/>
                </a:solidFill>
              </a:rPr>
              <a:t>: </a:t>
            </a:r>
            <a:r>
              <a:rPr lang="en-GB" sz="1400" dirty="0">
                <a:solidFill>
                  <a:schemeClr val="bg1"/>
                </a:solidFill>
                <a:hlinkClick r:id="rId3"/>
              </a:rPr>
              <a:t>https://github.com/cyesson/Training/tree/master/BenthicImageProcessing</a:t>
            </a:r>
            <a:endParaRPr lang="en-GB" sz="1400" dirty="0">
              <a:solidFill>
                <a:schemeClr val="bg1"/>
              </a:solidFill>
            </a:endParaRP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(Google: ‘Chris Yesson git’)</a:t>
            </a: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528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438153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GB" sz="3200" dirty="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9144000" cy="5719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C:\Users\Steve\Documents\_PhD\_Greenland\Logos\ZSL Logos\IoZ\IoZ Assets\IoZ Assets\Logos\PNG\Linear_logo\ZSL_IoZ_LinearLogo_White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6" y="57151"/>
            <a:ext cx="2373313" cy="51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228601" y="1428750"/>
            <a:ext cx="7238999" cy="3581400"/>
          </a:xfrm>
        </p:spPr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GB" sz="1400" dirty="0">
                <a:solidFill>
                  <a:schemeClr val="bg1"/>
                </a:solidFill>
              </a:rPr>
              <a:t>Why collect imagery?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400" dirty="0">
                <a:solidFill>
                  <a:schemeClr val="bg1"/>
                </a:solidFill>
              </a:rPr>
              <a:t>How to collect imagery?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400" dirty="0">
                <a:solidFill>
                  <a:schemeClr val="bg1"/>
                </a:solidFill>
              </a:rPr>
              <a:t>Practical: Play with the mini-towed camera sled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400" dirty="0">
                <a:solidFill>
                  <a:schemeClr val="bg1"/>
                </a:solidFill>
              </a:rPr>
              <a:t>Example application of deep-sea towed camera sled in Greenland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400" dirty="0">
                <a:solidFill>
                  <a:schemeClr val="bg1"/>
                </a:solidFill>
              </a:rPr>
              <a:t>How can we process imagery?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400" dirty="0">
                <a:solidFill>
                  <a:schemeClr val="bg1"/>
                </a:solidFill>
              </a:rPr>
              <a:t>Practical: Have a go at processing imagery from Greenland in </a:t>
            </a:r>
            <a:r>
              <a:rPr lang="en-GB" sz="1400" dirty="0" err="1">
                <a:solidFill>
                  <a:schemeClr val="bg1"/>
                </a:solidFill>
              </a:rPr>
              <a:t>Biigle</a:t>
            </a:r>
            <a:endParaRPr lang="en-GB" sz="1400" dirty="0">
              <a:solidFill>
                <a:schemeClr val="bg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sz="1400" dirty="0">
                <a:solidFill>
                  <a:schemeClr val="bg1"/>
                </a:solidFill>
              </a:rPr>
              <a:t>Practical: Use the data to map soft coral distribution and density</a:t>
            </a: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Time-dependent</a:t>
            </a: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Practical: working with videos instead of images, an example from Cornwall</a:t>
            </a: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-19050" y="2243465"/>
            <a:ext cx="3200398" cy="1200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2000" dirty="0">
              <a:solidFill>
                <a:schemeClr val="bg1"/>
              </a:solidFill>
            </a:endParaRPr>
          </a:p>
          <a:p>
            <a:pPr algn="l"/>
            <a:endParaRPr lang="en-GB" sz="2000" dirty="0">
              <a:solidFill>
                <a:schemeClr val="bg1"/>
              </a:solidFill>
            </a:endParaRPr>
          </a:p>
          <a:p>
            <a:pPr algn="l"/>
            <a:endParaRPr lang="en-GB" sz="2000" dirty="0">
              <a:solidFill>
                <a:schemeClr val="bg1"/>
              </a:solidFill>
            </a:endParaRPr>
          </a:p>
          <a:p>
            <a:pPr algn="l"/>
            <a:endParaRPr lang="en-GB" sz="2000" dirty="0">
              <a:solidFill>
                <a:schemeClr val="bg1"/>
              </a:solidFill>
            </a:endParaRPr>
          </a:p>
          <a:p>
            <a:pPr algn="l"/>
            <a:endParaRPr lang="en-GB" sz="2000" dirty="0">
              <a:solidFill>
                <a:schemeClr val="bg1"/>
              </a:solidFill>
            </a:endParaRPr>
          </a:p>
          <a:p>
            <a:pPr algn="l"/>
            <a:endParaRPr lang="en-GB" sz="2000" dirty="0">
              <a:solidFill>
                <a:schemeClr val="bg1"/>
              </a:solidFill>
            </a:endParaRPr>
          </a:p>
          <a:p>
            <a:pPr algn="l"/>
            <a:endParaRPr lang="en-GB" sz="1000" dirty="0">
              <a:solidFill>
                <a:schemeClr val="bg1"/>
              </a:solidFill>
            </a:endParaRPr>
          </a:p>
          <a:p>
            <a:pPr algn="l"/>
            <a:endParaRPr lang="en-GB" sz="1000" dirty="0">
              <a:solidFill>
                <a:schemeClr val="bg1"/>
              </a:solidFill>
            </a:endParaRPr>
          </a:p>
          <a:p>
            <a:pPr algn="l"/>
            <a:endParaRPr lang="en-GB" sz="1000" dirty="0">
              <a:solidFill>
                <a:schemeClr val="bg1"/>
              </a:solidFill>
            </a:endParaRPr>
          </a:p>
          <a:p>
            <a:pPr algn="l"/>
            <a:endParaRPr lang="en-GB" sz="1000" dirty="0">
              <a:solidFill>
                <a:schemeClr val="bg1"/>
              </a:solidFill>
            </a:endParaRPr>
          </a:p>
          <a:p>
            <a:pPr algn="l"/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087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03C19-93F5-200F-517E-4E63ADF81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609FB-3F24-E6CA-7C5A-068F1D163C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" y="438153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GB" sz="3200" dirty="0">
                <a:solidFill>
                  <a:schemeClr val="bg1"/>
                </a:solidFill>
              </a:rPr>
              <a:t>Link to our annotation of these stations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96B909-287B-0D0C-CFDF-D90684051558}"/>
              </a:ext>
            </a:extLst>
          </p:cNvPr>
          <p:cNvSpPr/>
          <p:nvPr/>
        </p:nvSpPr>
        <p:spPr>
          <a:xfrm>
            <a:off x="0" y="1"/>
            <a:ext cx="9144000" cy="5719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C:\Users\Steve\Documents\_PhD\_Greenland\Logos\ZSL Logos\IoZ\IoZ Assets\IoZ Assets\Logos\PNG\Linear_logo\ZSL_IoZ_LinearLogo_White.png">
            <a:extLst>
              <a:ext uri="{FF2B5EF4-FFF2-40B4-BE49-F238E27FC236}">
                <a16:creationId xmlns:a16="http://schemas.microsoft.com/office/drawing/2014/main" id="{B7D95BB7-1517-05AF-AB26-D8AD0DBB2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6" y="57151"/>
            <a:ext cx="2373313" cy="51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05B18801-709A-F110-2667-A6231FB489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45927" y="4736606"/>
            <a:ext cx="4995246" cy="358444"/>
          </a:xfrm>
        </p:spPr>
        <p:txBody>
          <a:bodyPr>
            <a:normAutofit/>
          </a:bodyPr>
          <a:lstStyle/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5344E93-99B3-7677-E3A9-2C61761C8CE8}"/>
              </a:ext>
            </a:extLst>
          </p:cNvPr>
          <p:cNvSpPr txBox="1">
            <a:spLocks/>
          </p:cNvSpPr>
          <p:nvPr/>
        </p:nvSpPr>
        <p:spPr>
          <a:xfrm>
            <a:off x="228602" y="1428750"/>
            <a:ext cx="8610598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nb-NO" sz="1400" dirty="0">
                <a:solidFill>
                  <a:schemeClr val="bg1"/>
                </a:solidFill>
              </a:rPr>
              <a:t> 2018_SA_11_086_GP060022_I0006_T02-56_Sled.jpg</a:t>
            </a:r>
          </a:p>
          <a:p>
            <a:pPr algn="l"/>
            <a:r>
              <a:rPr lang="nb-NO" sz="1400" dirty="0">
                <a:solidFill>
                  <a:schemeClr val="bg1"/>
                </a:solidFill>
              </a:rPr>
              <a:t>Completed annotation: </a:t>
            </a:r>
            <a:r>
              <a:rPr lang="nb-NO" sz="1400" dirty="0">
                <a:solidFill>
                  <a:schemeClr val="bg1"/>
                </a:solidFill>
                <a:hlinkClick r:id="rId3"/>
              </a:rPr>
              <a:t>https://biigle.de/images/620972/annotations?r=264&amp;x=1352&amp;y=760</a:t>
            </a:r>
            <a:endParaRPr lang="nb-NO" sz="1400" dirty="0">
              <a:solidFill>
                <a:schemeClr val="bg1"/>
              </a:solidFill>
            </a:endParaRPr>
          </a:p>
          <a:p>
            <a:pPr algn="l"/>
            <a:endParaRPr lang="nb-NO" sz="1400" dirty="0">
              <a:solidFill>
                <a:schemeClr val="bg1"/>
              </a:solidFill>
            </a:endParaRPr>
          </a:p>
          <a:p>
            <a:pPr algn="l"/>
            <a:endParaRPr lang="nb-NO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5C005CF-F61E-76B2-64CC-479768E7F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50086" y="2190750"/>
            <a:ext cx="5056187" cy="303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056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CED80-CD3E-D3FF-5563-902A9E15B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C30B9-B86C-BD97-F995-663912FB78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" y="438153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GB" sz="3200" dirty="0">
                <a:solidFill>
                  <a:schemeClr val="bg1"/>
                </a:solidFill>
              </a:rPr>
              <a:t>Practical: Use annotation data to make a map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5920E7-83EE-46BA-D5F8-E5FA6978940A}"/>
              </a:ext>
            </a:extLst>
          </p:cNvPr>
          <p:cNvSpPr/>
          <p:nvPr/>
        </p:nvSpPr>
        <p:spPr>
          <a:xfrm>
            <a:off x="0" y="1"/>
            <a:ext cx="9144000" cy="5719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C:\Users\Steve\Documents\_PhD\_Greenland\Logos\ZSL Logos\IoZ\IoZ Assets\IoZ Assets\Logos\PNG\Linear_logo\ZSL_IoZ_LinearLogo_White.png">
            <a:extLst>
              <a:ext uri="{FF2B5EF4-FFF2-40B4-BE49-F238E27FC236}">
                <a16:creationId xmlns:a16="http://schemas.microsoft.com/office/drawing/2014/main" id="{AC5A8F3B-1EDC-C964-ED45-4274A6369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6" y="57151"/>
            <a:ext cx="2373313" cy="51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569ECA04-EF85-C9FC-340A-8B759C1D4F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2" y="1428750"/>
            <a:ext cx="2884480" cy="3581400"/>
          </a:xfrm>
        </p:spPr>
        <p:txBody>
          <a:bodyPr>
            <a:normAutofit lnSpcReduction="10000"/>
          </a:bodyPr>
          <a:lstStyle/>
          <a:p>
            <a:pPr algn="l"/>
            <a:r>
              <a:rPr lang="en-GB" sz="1400" dirty="0">
                <a:solidFill>
                  <a:schemeClr val="bg1"/>
                </a:solidFill>
              </a:rPr>
              <a:t>What can we do with the data?</a:t>
            </a: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How to translate annotation into maps of distribution and density?</a:t>
            </a: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What metadata do we need to have collected in the field to ensure the imagery is useful?</a:t>
            </a: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In R: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Open csv of the estimated density of cauliflower corals at 18 stations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Produce a map showing their distribution and abundance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60F242-A263-3C41-CB35-F9A6A6022B4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4394" y="1428750"/>
            <a:ext cx="5724525" cy="3495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9396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2CBC8E-F227-62F5-1AFF-64966C7F9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6E24A-11D1-36CC-85B5-509F8BFEE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" y="438153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GB" sz="3200" dirty="0">
                <a:solidFill>
                  <a:schemeClr val="bg1"/>
                </a:solidFill>
              </a:rPr>
              <a:t>Find out more: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E3DAD-1596-592E-F7A4-B714CB07F3AB}"/>
              </a:ext>
            </a:extLst>
          </p:cNvPr>
          <p:cNvSpPr/>
          <p:nvPr/>
        </p:nvSpPr>
        <p:spPr>
          <a:xfrm>
            <a:off x="0" y="1"/>
            <a:ext cx="9144000" cy="5719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C:\Users\Steve\Documents\_PhD\_Greenland\Logos\ZSL Logos\IoZ\IoZ Assets\IoZ Assets\Logos\PNG\Linear_logo\ZSL_IoZ_LinearLogo_White.png">
            <a:extLst>
              <a:ext uri="{FF2B5EF4-FFF2-40B4-BE49-F238E27FC236}">
                <a16:creationId xmlns:a16="http://schemas.microsoft.com/office/drawing/2014/main" id="{752EB162-B7B6-39E7-2D04-734840D94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6" y="57151"/>
            <a:ext cx="2373313" cy="51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98AD4AC-706D-B615-B759-2DBDC877DD51}"/>
              </a:ext>
            </a:extLst>
          </p:cNvPr>
          <p:cNvSpPr txBox="1">
            <a:spLocks/>
          </p:cNvSpPr>
          <p:nvPr/>
        </p:nvSpPr>
        <p:spPr>
          <a:xfrm>
            <a:off x="228602" y="1428750"/>
            <a:ext cx="4095964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400" dirty="0">
                <a:solidFill>
                  <a:schemeClr val="bg1"/>
                </a:solidFill>
              </a:rPr>
              <a:t>https://www.frontiersin.org/articles/10.3389/fmars.2020.00460/full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86F512-E884-6C6E-6F98-595A2700D8C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3260" y="25888"/>
            <a:ext cx="4259484" cy="445625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3F82CDB-3C35-BB0B-11F9-F2985521F52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81" y="2291054"/>
            <a:ext cx="2801045" cy="27839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E15B9A-FA33-29AF-916C-F7A8A1EBDDC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82" t="8443" r="4980"/>
          <a:stretch/>
        </p:blipFill>
        <p:spPr>
          <a:xfrm>
            <a:off x="3045729" y="3493181"/>
            <a:ext cx="2884716" cy="15169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1631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6BECB-56BB-01BD-8F4B-502FD5375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F8E98-7636-01C3-7C18-DD0B968959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" y="438153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GB" sz="3200" dirty="0">
                <a:solidFill>
                  <a:schemeClr val="bg1"/>
                </a:solidFill>
              </a:rPr>
              <a:t>Practical: Annotating videos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1168C8-29C3-453A-547F-C34C1448E0AC}"/>
              </a:ext>
            </a:extLst>
          </p:cNvPr>
          <p:cNvSpPr/>
          <p:nvPr/>
        </p:nvSpPr>
        <p:spPr>
          <a:xfrm>
            <a:off x="0" y="1"/>
            <a:ext cx="9144000" cy="5719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C:\Users\Steve\Documents\_PhD\_Greenland\Logos\ZSL Logos\IoZ\IoZ Assets\IoZ Assets\Logos\PNG\Linear_logo\ZSL_IoZ_LinearLogo_White.png">
            <a:extLst>
              <a:ext uri="{FF2B5EF4-FFF2-40B4-BE49-F238E27FC236}">
                <a16:creationId xmlns:a16="http://schemas.microsoft.com/office/drawing/2014/main" id="{E31D5CC8-09DC-85D3-D66C-CB725BC84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6" y="57151"/>
            <a:ext cx="2373313" cy="51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B8D24EBF-221A-A29E-3575-BAA5502ED3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1" y="1428750"/>
            <a:ext cx="8458199" cy="3581400"/>
          </a:xfrm>
        </p:spPr>
        <p:txBody>
          <a:bodyPr>
            <a:normAutofit/>
          </a:bodyPr>
          <a:lstStyle/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70B9CA-E7F5-EA30-8C4E-422CCCFA0EEF}"/>
              </a:ext>
            </a:extLst>
          </p:cNvPr>
          <p:cNvSpPr txBox="1">
            <a:spLocks/>
          </p:cNvSpPr>
          <p:nvPr/>
        </p:nvSpPr>
        <p:spPr>
          <a:xfrm>
            <a:off x="228602" y="1428750"/>
            <a:ext cx="8077198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400" dirty="0">
                <a:solidFill>
                  <a:schemeClr val="bg1"/>
                </a:solidFill>
              </a:rPr>
              <a:t>Annotate sections of video to differentiate between patches of habitat</a:t>
            </a: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Use the JNCC’s Marine Habitat Classification for Britain and Ireland</a:t>
            </a:r>
          </a:p>
          <a:p>
            <a:pPr algn="l"/>
            <a:r>
              <a:rPr lang="en-GB" sz="1400" dirty="0">
                <a:solidFill>
                  <a:schemeClr val="bg1"/>
                </a:solidFill>
                <a:hlinkClick r:id="rId3"/>
              </a:rPr>
              <a:t>https://mhc.jncc.gov.uk/</a:t>
            </a:r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Annotate the spider crabs</a:t>
            </a: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Are spider crabs associated with a particular habitat?</a:t>
            </a: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5314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8180F-B131-4CB8-5C59-AA3ED35D2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625D0A-0991-3EEA-36B1-717F59840C4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47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E:\Digital Care Package\_PHD Media Package\Arctic deep-sea surveys\Stills\Northern lights Paamiut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39192"/>
            <a:ext cx="9144000" cy="510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438153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GB" sz="3200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9144000" cy="5719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C:\Users\Steve\Documents\_PhD\_Greenland\Logos\ZSL Logos\IoZ\IoZ Assets\IoZ Assets\Logos\PNG\Linear_logo\ZSL_IoZ_LinearLogo_White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6" y="57151"/>
            <a:ext cx="2373313" cy="51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781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F3F0B-ACBA-1BB7-3761-330853548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CD1AF-AC98-90EF-8648-CC7FAE861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" y="438153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GB" sz="3200" dirty="0">
                <a:solidFill>
                  <a:schemeClr val="bg1"/>
                </a:solidFill>
              </a:rPr>
              <a:t>Why conduct image based surveys?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64EC53-652A-699B-41F7-2A9DE89CF306}"/>
              </a:ext>
            </a:extLst>
          </p:cNvPr>
          <p:cNvSpPr/>
          <p:nvPr/>
        </p:nvSpPr>
        <p:spPr>
          <a:xfrm>
            <a:off x="0" y="1"/>
            <a:ext cx="9144000" cy="5719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C:\Users\Steve\Documents\_PhD\_Greenland\Logos\ZSL Logos\IoZ\IoZ Assets\IoZ Assets\Logos\PNG\Linear_logo\ZSL_IoZ_LinearLogo_White.png">
            <a:extLst>
              <a:ext uri="{FF2B5EF4-FFF2-40B4-BE49-F238E27FC236}">
                <a16:creationId xmlns:a16="http://schemas.microsoft.com/office/drawing/2014/main" id="{976EF6D8-A6D2-94BE-2580-D7B1EFF22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6" y="57151"/>
            <a:ext cx="2373313" cy="51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5B1D552F-C2DB-2D8D-D97E-5776DCF9BF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1" y="1428750"/>
            <a:ext cx="5181599" cy="3581400"/>
          </a:xfrm>
        </p:spPr>
        <p:txBody>
          <a:bodyPr>
            <a:normAutofit/>
          </a:bodyPr>
          <a:lstStyle/>
          <a:p>
            <a:pPr algn="l"/>
            <a:r>
              <a:rPr lang="en-GB" sz="1400" dirty="0">
                <a:solidFill>
                  <a:schemeClr val="bg1"/>
                </a:solidFill>
              </a:rPr>
              <a:t>Cost-effective</a:t>
            </a: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Monitor cryptic fauna</a:t>
            </a: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Powerful outreach/communication resource</a:t>
            </a: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Access hard to reach environments</a:t>
            </a: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Safety</a:t>
            </a: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Repeatable in time and space</a:t>
            </a: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0F1B4DC-7E46-7692-925A-1D4DCDFCAB66}"/>
              </a:ext>
            </a:extLst>
          </p:cNvPr>
          <p:cNvSpPr txBox="1">
            <a:spLocks/>
          </p:cNvSpPr>
          <p:nvPr/>
        </p:nvSpPr>
        <p:spPr>
          <a:xfrm>
            <a:off x="-19050" y="2243465"/>
            <a:ext cx="3200398" cy="1200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2000" dirty="0">
              <a:solidFill>
                <a:schemeClr val="bg1"/>
              </a:solidFill>
            </a:endParaRPr>
          </a:p>
          <a:p>
            <a:pPr algn="l"/>
            <a:endParaRPr lang="en-GB" sz="2000" dirty="0">
              <a:solidFill>
                <a:schemeClr val="bg1"/>
              </a:solidFill>
            </a:endParaRPr>
          </a:p>
          <a:p>
            <a:pPr algn="l"/>
            <a:endParaRPr lang="en-GB" sz="2000" dirty="0">
              <a:solidFill>
                <a:schemeClr val="bg1"/>
              </a:solidFill>
            </a:endParaRPr>
          </a:p>
          <a:p>
            <a:pPr algn="l"/>
            <a:endParaRPr lang="en-GB" sz="2000" dirty="0">
              <a:solidFill>
                <a:schemeClr val="bg1"/>
              </a:solidFill>
            </a:endParaRPr>
          </a:p>
          <a:p>
            <a:pPr algn="l"/>
            <a:endParaRPr lang="en-GB" sz="2000" dirty="0">
              <a:solidFill>
                <a:schemeClr val="bg1"/>
              </a:solidFill>
            </a:endParaRPr>
          </a:p>
          <a:p>
            <a:pPr algn="l"/>
            <a:endParaRPr lang="en-GB" sz="2000" dirty="0">
              <a:solidFill>
                <a:schemeClr val="bg1"/>
              </a:solidFill>
            </a:endParaRPr>
          </a:p>
          <a:p>
            <a:pPr algn="l"/>
            <a:endParaRPr lang="en-GB" sz="1000" dirty="0">
              <a:solidFill>
                <a:schemeClr val="bg1"/>
              </a:solidFill>
            </a:endParaRPr>
          </a:p>
          <a:p>
            <a:pPr algn="l"/>
            <a:endParaRPr lang="en-GB" sz="1000" dirty="0">
              <a:solidFill>
                <a:schemeClr val="bg1"/>
              </a:solidFill>
            </a:endParaRPr>
          </a:p>
          <a:p>
            <a:pPr algn="l"/>
            <a:endParaRPr lang="en-GB" sz="1000" dirty="0">
              <a:solidFill>
                <a:schemeClr val="bg1"/>
              </a:solidFill>
            </a:endParaRPr>
          </a:p>
          <a:p>
            <a:pPr algn="l"/>
            <a:endParaRPr lang="en-GB" sz="1000" dirty="0">
              <a:solidFill>
                <a:schemeClr val="bg1"/>
              </a:solidFill>
            </a:endParaRPr>
          </a:p>
          <a:p>
            <a:pPr algn="l"/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4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BB024-A3EA-FCC3-8A16-BAC95D05D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F175A-4E2B-A455-E245-CF74EE9F98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" y="438153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GB" sz="3200" dirty="0">
                <a:solidFill>
                  <a:schemeClr val="bg1"/>
                </a:solidFill>
              </a:rPr>
              <a:t>How to collect imagery?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A366CF-8EF8-EB81-D883-F6BBEFA1FE6C}"/>
              </a:ext>
            </a:extLst>
          </p:cNvPr>
          <p:cNvSpPr/>
          <p:nvPr/>
        </p:nvSpPr>
        <p:spPr>
          <a:xfrm>
            <a:off x="0" y="1"/>
            <a:ext cx="9144000" cy="5719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C:\Users\Steve\Documents\_PhD\_Greenland\Logos\ZSL Logos\IoZ\IoZ Assets\IoZ Assets\Logos\PNG\Linear_logo\ZSL_IoZ_LinearLogo_White.png">
            <a:extLst>
              <a:ext uri="{FF2B5EF4-FFF2-40B4-BE49-F238E27FC236}">
                <a16:creationId xmlns:a16="http://schemas.microsoft.com/office/drawing/2014/main" id="{ABD58076-71F5-A242-948F-1AC73B198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6" y="57151"/>
            <a:ext cx="2373313" cy="51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88390EE3-5D6B-1754-CB2F-676780388B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1" y="1428750"/>
            <a:ext cx="3200399" cy="3581400"/>
          </a:xfrm>
        </p:spPr>
        <p:txBody>
          <a:bodyPr>
            <a:normAutofit/>
          </a:bodyPr>
          <a:lstStyle/>
          <a:p>
            <a:pPr algn="l"/>
            <a:r>
              <a:rPr lang="en-GB" sz="1400" dirty="0">
                <a:solidFill>
                  <a:schemeClr val="bg1"/>
                </a:solidFill>
              </a:rPr>
              <a:t>Remote sensing (satellites, drones)</a:t>
            </a: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Camera traps</a:t>
            </a: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Citizen scientists</a:t>
            </a: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Mounted on study species</a:t>
            </a: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Remote operated vehicles (marine)</a:t>
            </a: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Towed cameras (marine)</a:t>
            </a: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DBCFCEB-2A38-0593-4220-CA8FB063C15F}"/>
              </a:ext>
            </a:extLst>
          </p:cNvPr>
          <p:cNvSpPr txBox="1">
            <a:spLocks/>
          </p:cNvSpPr>
          <p:nvPr/>
        </p:nvSpPr>
        <p:spPr>
          <a:xfrm>
            <a:off x="-19050" y="2243465"/>
            <a:ext cx="3200398" cy="1200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2000" dirty="0">
              <a:solidFill>
                <a:schemeClr val="bg1"/>
              </a:solidFill>
            </a:endParaRPr>
          </a:p>
          <a:p>
            <a:pPr algn="l"/>
            <a:endParaRPr lang="en-GB" sz="2000" dirty="0">
              <a:solidFill>
                <a:schemeClr val="bg1"/>
              </a:solidFill>
            </a:endParaRPr>
          </a:p>
          <a:p>
            <a:pPr algn="l"/>
            <a:endParaRPr lang="en-GB" sz="2000" dirty="0">
              <a:solidFill>
                <a:schemeClr val="bg1"/>
              </a:solidFill>
            </a:endParaRPr>
          </a:p>
          <a:p>
            <a:pPr algn="l"/>
            <a:endParaRPr lang="en-GB" sz="2000" dirty="0">
              <a:solidFill>
                <a:schemeClr val="bg1"/>
              </a:solidFill>
            </a:endParaRPr>
          </a:p>
          <a:p>
            <a:pPr algn="l"/>
            <a:endParaRPr lang="en-GB" sz="2000" dirty="0">
              <a:solidFill>
                <a:schemeClr val="bg1"/>
              </a:solidFill>
            </a:endParaRPr>
          </a:p>
          <a:p>
            <a:pPr algn="l"/>
            <a:endParaRPr lang="en-GB" sz="2000" dirty="0">
              <a:solidFill>
                <a:schemeClr val="bg1"/>
              </a:solidFill>
            </a:endParaRPr>
          </a:p>
          <a:p>
            <a:pPr algn="l"/>
            <a:endParaRPr lang="en-GB" sz="1000" dirty="0">
              <a:solidFill>
                <a:schemeClr val="bg1"/>
              </a:solidFill>
            </a:endParaRPr>
          </a:p>
          <a:p>
            <a:pPr algn="l"/>
            <a:endParaRPr lang="en-GB" sz="1000" dirty="0">
              <a:solidFill>
                <a:schemeClr val="bg1"/>
              </a:solidFill>
            </a:endParaRPr>
          </a:p>
          <a:p>
            <a:pPr algn="l"/>
            <a:endParaRPr lang="en-GB" sz="1000" dirty="0">
              <a:solidFill>
                <a:schemeClr val="bg1"/>
              </a:solidFill>
            </a:endParaRPr>
          </a:p>
          <a:p>
            <a:pPr algn="l"/>
            <a:endParaRPr lang="en-GB" sz="1000" dirty="0">
              <a:solidFill>
                <a:schemeClr val="bg1"/>
              </a:solidFill>
            </a:endParaRPr>
          </a:p>
          <a:p>
            <a:pPr algn="l"/>
            <a:endParaRPr lang="en-GB" sz="1000" dirty="0">
              <a:solidFill>
                <a:schemeClr val="bg1"/>
              </a:solidFill>
            </a:endParaRPr>
          </a:p>
        </p:txBody>
      </p:sp>
      <p:pic>
        <p:nvPicPr>
          <p:cNvPr id="3" name="Picture 2" descr="H:\Digital Care Package\_PHD Media Package\Arctic deep-sea surveys\Stills\Drop camera.JPG">
            <a:extLst>
              <a:ext uri="{FF2B5EF4-FFF2-40B4-BE49-F238E27FC236}">
                <a16:creationId xmlns:a16="http://schemas.microsoft.com/office/drawing/2014/main" id="{14F95D51-8E50-F96A-CF91-F25F9D2B9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48591" y="727284"/>
            <a:ext cx="2274271" cy="3032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A3B6BD-2075-DABE-E0A5-1510ADA93A3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1348" y="2181223"/>
            <a:ext cx="3790948" cy="284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1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438153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GB" sz="3200" dirty="0">
                <a:solidFill>
                  <a:schemeClr val="bg1"/>
                </a:solidFill>
              </a:rPr>
              <a:t>Towed camera sled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9144000" cy="5719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C:\Users\Steve\Documents\_PhD\_Greenland\Logos\ZSL Logos\IoZ\IoZ Assets\IoZ Assets\Logos\PNG\Linear_logo\ZSL_IoZ_LinearLogo_White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6" y="57151"/>
            <a:ext cx="2373313" cy="51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6018547" y="3880389"/>
            <a:ext cx="3048649" cy="1600198"/>
          </a:xfrm>
        </p:spPr>
        <p:txBody>
          <a:bodyPr>
            <a:normAutofit/>
          </a:bodyPr>
          <a:lstStyle/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9641D9-5BA2-9D44-8CE2-EBC3FA34B5E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37" y="1363583"/>
            <a:ext cx="5486400" cy="365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31BC08-2584-05DE-CD2B-A5BBCFA8441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12690" y="42009"/>
            <a:ext cx="4193209" cy="2986941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7BC202D-7353-CE89-2158-27395E40D45F}"/>
              </a:ext>
            </a:extLst>
          </p:cNvPr>
          <p:cNvSpPr txBox="1">
            <a:spLocks/>
          </p:cNvSpPr>
          <p:nvPr/>
        </p:nvSpPr>
        <p:spPr>
          <a:xfrm>
            <a:off x="5845958" y="3494254"/>
            <a:ext cx="3200399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400" dirty="0">
                <a:solidFill>
                  <a:schemeClr val="bg1"/>
                </a:solidFill>
              </a:rPr>
              <a:t>Demo in microscope lab</a:t>
            </a:r>
          </a:p>
        </p:txBody>
      </p:sp>
    </p:spTree>
    <p:extLst>
      <p:ext uri="{BB962C8B-B14F-4D97-AF65-F5344CB8AC3E}">
        <p14:creationId xmlns:p14="http://schemas.microsoft.com/office/powerpoint/2010/main" val="4031768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B36ED-B1CC-A9B7-83AA-B0A91F3DC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231CF3-FA78-927C-3D6C-254CE57FE4A6}"/>
              </a:ext>
            </a:extLst>
          </p:cNvPr>
          <p:cNvSpPr/>
          <p:nvPr/>
        </p:nvSpPr>
        <p:spPr>
          <a:xfrm>
            <a:off x="0" y="1"/>
            <a:ext cx="9144000" cy="5719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C:\Users\Steve\Documents\_PhD\_Greenland\Logos\ZSL Logos\IoZ\IoZ Assets\IoZ Assets\Logos\PNG\Linear_logo\ZSL_IoZ_LinearLogo_White.png">
            <a:extLst>
              <a:ext uri="{FF2B5EF4-FFF2-40B4-BE49-F238E27FC236}">
                <a16:creationId xmlns:a16="http://schemas.microsoft.com/office/drawing/2014/main" id="{488C9BCC-0363-8568-12D8-E91A1AE32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6" y="57151"/>
            <a:ext cx="2373313" cy="51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0A352E4F-47F9-EFF9-63FB-5D07D0B304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18547" y="3880389"/>
            <a:ext cx="3048649" cy="1600198"/>
          </a:xfrm>
        </p:spPr>
        <p:txBody>
          <a:bodyPr>
            <a:normAutofit/>
          </a:bodyPr>
          <a:lstStyle/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</p:txBody>
      </p:sp>
      <p:pic>
        <p:nvPicPr>
          <p:cNvPr id="4" name="Seabed1-Small">
            <a:hlinkClick r:id="" action="ppaction://media"/>
            <a:extLst>
              <a:ext uri="{FF2B5EF4-FFF2-40B4-BE49-F238E27FC236}">
                <a16:creationId xmlns:a16="http://schemas.microsoft.com/office/drawing/2014/main" id="{8FFA65AB-23E7-88B2-C3AF-0D043D828B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426"/>
            <a:ext cx="9144000" cy="514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86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5CD8B-ED95-1E7C-7026-F85F0078A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AB70A-B1AF-1F1A-A2FD-B799D9358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" y="438153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GB" sz="3200" dirty="0">
                <a:solidFill>
                  <a:schemeClr val="bg1"/>
                </a:solidFill>
              </a:rPr>
              <a:t>But how can we process imagery?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31FCA-D6F7-91E4-A261-B095B23D2989}"/>
              </a:ext>
            </a:extLst>
          </p:cNvPr>
          <p:cNvSpPr/>
          <p:nvPr/>
        </p:nvSpPr>
        <p:spPr>
          <a:xfrm>
            <a:off x="0" y="1"/>
            <a:ext cx="9144000" cy="5719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C:\Users\Steve\Documents\_PhD\_Greenland\Logos\ZSL Logos\IoZ\IoZ Assets\IoZ Assets\Logos\PNG\Linear_logo\ZSL_IoZ_LinearLogo_White.png">
            <a:extLst>
              <a:ext uri="{FF2B5EF4-FFF2-40B4-BE49-F238E27FC236}">
                <a16:creationId xmlns:a16="http://schemas.microsoft.com/office/drawing/2014/main" id="{A208B2C5-8A98-60E1-84DA-BE6A5D26E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6" y="57151"/>
            <a:ext cx="2373313" cy="51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ABDF4B65-76AB-F607-852C-CA9D9F71DF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1" y="1428750"/>
            <a:ext cx="6857999" cy="3581400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Storage of imagery and annotations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Stills or videos?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Experts? Citizen scientists? AI? Combination?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Quality control/revision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Software platform (our solution is </a:t>
            </a:r>
            <a:r>
              <a:rPr lang="en-GB" sz="1400" dirty="0" err="1">
                <a:solidFill>
                  <a:schemeClr val="bg1"/>
                </a:solidFill>
              </a:rPr>
              <a:t>Biigle</a:t>
            </a:r>
            <a:r>
              <a:rPr lang="en-GB" sz="1400" dirty="0">
                <a:solidFill>
                  <a:schemeClr val="bg1"/>
                </a:solidFill>
              </a:rPr>
              <a:t>…)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Scale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Reproducibility</a:t>
            </a: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Next step…</a:t>
            </a: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	-&gt; let’s go to Greenland</a:t>
            </a: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		-&gt; collect some imagery</a:t>
            </a: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			-&gt; process the imagery</a:t>
            </a: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				-&gt; use the data </a:t>
            </a: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A78B33B-8400-0D2B-27C3-D86C791B8172}"/>
              </a:ext>
            </a:extLst>
          </p:cNvPr>
          <p:cNvSpPr txBox="1">
            <a:spLocks/>
          </p:cNvSpPr>
          <p:nvPr/>
        </p:nvSpPr>
        <p:spPr>
          <a:xfrm>
            <a:off x="-19050" y="2243465"/>
            <a:ext cx="3200398" cy="1200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2000" dirty="0">
              <a:solidFill>
                <a:schemeClr val="bg1"/>
              </a:solidFill>
            </a:endParaRPr>
          </a:p>
          <a:p>
            <a:pPr algn="l"/>
            <a:endParaRPr lang="en-GB" sz="2000" dirty="0">
              <a:solidFill>
                <a:schemeClr val="bg1"/>
              </a:solidFill>
            </a:endParaRPr>
          </a:p>
          <a:p>
            <a:pPr algn="l"/>
            <a:endParaRPr lang="en-GB" sz="2000" dirty="0">
              <a:solidFill>
                <a:schemeClr val="bg1"/>
              </a:solidFill>
            </a:endParaRPr>
          </a:p>
          <a:p>
            <a:pPr algn="l"/>
            <a:endParaRPr lang="en-GB" sz="2000" dirty="0">
              <a:solidFill>
                <a:schemeClr val="bg1"/>
              </a:solidFill>
            </a:endParaRPr>
          </a:p>
          <a:p>
            <a:pPr algn="l"/>
            <a:endParaRPr lang="en-GB" sz="2000" dirty="0">
              <a:solidFill>
                <a:schemeClr val="bg1"/>
              </a:solidFill>
            </a:endParaRPr>
          </a:p>
          <a:p>
            <a:pPr algn="l"/>
            <a:endParaRPr lang="en-GB" sz="2000" dirty="0">
              <a:solidFill>
                <a:schemeClr val="bg1"/>
              </a:solidFill>
            </a:endParaRPr>
          </a:p>
          <a:p>
            <a:pPr algn="l"/>
            <a:endParaRPr lang="en-GB" sz="1000" dirty="0">
              <a:solidFill>
                <a:schemeClr val="bg1"/>
              </a:solidFill>
            </a:endParaRPr>
          </a:p>
          <a:p>
            <a:pPr algn="l"/>
            <a:endParaRPr lang="en-GB" sz="1000" dirty="0">
              <a:solidFill>
                <a:schemeClr val="bg1"/>
              </a:solidFill>
            </a:endParaRPr>
          </a:p>
          <a:p>
            <a:pPr algn="l"/>
            <a:endParaRPr lang="en-GB" sz="1000" dirty="0">
              <a:solidFill>
                <a:schemeClr val="bg1"/>
              </a:solidFill>
            </a:endParaRPr>
          </a:p>
          <a:p>
            <a:pPr algn="l"/>
            <a:endParaRPr lang="en-GB" sz="1000" dirty="0">
              <a:solidFill>
                <a:schemeClr val="bg1"/>
              </a:solidFill>
            </a:endParaRPr>
          </a:p>
          <a:p>
            <a:pPr algn="l"/>
            <a:endParaRPr lang="en-GB" sz="1000" dirty="0">
              <a:solidFill>
                <a:schemeClr val="bg1"/>
              </a:solidFill>
            </a:endParaRPr>
          </a:p>
        </p:txBody>
      </p:sp>
      <p:pic>
        <p:nvPicPr>
          <p:cNvPr id="8" name="Picture 3" descr="E:\Digital Care Package\_PHD Media Package\Arctic deep-sea surveys\Stills\BIIGGLE labelled image mkIII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1000" y="1412631"/>
            <a:ext cx="4800600" cy="270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1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438153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GB" sz="3200" dirty="0">
                <a:solidFill>
                  <a:schemeClr val="bg1"/>
                </a:solidFill>
              </a:rPr>
              <a:t>West Greenland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9144000" cy="5719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C:\Users\Steve\Documents\_PhD\_Greenland\Logos\ZSL Logos\IoZ\IoZ Assets\IoZ Assets\Logos\PNG\Linear_logo\ZSL_IoZ_LinearLogo_White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6" y="57151"/>
            <a:ext cx="2373313" cy="51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228601" y="1428750"/>
            <a:ext cx="3200399" cy="3581400"/>
          </a:xfrm>
        </p:spPr>
        <p:txBody>
          <a:bodyPr>
            <a:normAutofit/>
          </a:bodyPr>
          <a:lstStyle/>
          <a:p>
            <a:pPr algn="l"/>
            <a:r>
              <a:rPr lang="en-GB" sz="1400" dirty="0">
                <a:solidFill>
                  <a:schemeClr val="bg1"/>
                </a:solidFill>
              </a:rPr>
              <a:t>Fishing accounts for 90% of Greenland’s foreign exchange earnings</a:t>
            </a: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Majority from two deep-sea fisheries</a:t>
            </a: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But little is known about the nature of the habitats or how they are impacted</a:t>
            </a:r>
          </a:p>
          <a:p>
            <a:pPr algn="l"/>
            <a:endParaRPr lang="en-GB" sz="1400" dirty="0">
              <a:solidFill>
                <a:schemeClr val="bg1"/>
              </a:solidFill>
            </a:endParaRPr>
          </a:p>
        </p:txBody>
      </p:sp>
      <p:pic>
        <p:nvPicPr>
          <p:cNvPr id="10" name="Picture 1" descr="C:\Users\Steve\Documents\_PhD\_Greenland\Presentation\DSBS 18 Presentation\W Greenland with halibut fishery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1400" y="600730"/>
            <a:ext cx="5497520" cy="448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/>
          <p:cNvSpPr txBox="1">
            <a:spLocks/>
          </p:cNvSpPr>
          <p:nvPr/>
        </p:nvSpPr>
        <p:spPr>
          <a:xfrm>
            <a:off x="-19050" y="2243465"/>
            <a:ext cx="3200398" cy="1200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2000" dirty="0">
              <a:solidFill>
                <a:schemeClr val="bg1"/>
              </a:solidFill>
            </a:endParaRPr>
          </a:p>
          <a:p>
            <a:pPr algn="l"/>
            <a:endParaRPr lang="en-GB" sz="2000" dirty="0">
              <a:solidFill>
                <a:schemeClr val="bg1"/>
              </a:solidFill>
            </a:endParaRPr>
          </a:p>
          <a:p>
            <a:pPr algn="l"/>
            <a:endParaRPr lang="en-GB" sz="2000" dirty="0">
              <a:solidFill>
                <a:schemeClr val="bg1"/>
              </a:solidFill>
            </a:endParaRPr>
          </a:p>
          <a:p>
            <a:pPr algn="l"/>
            <a:endParaRPr lang="en-GB" sz="2000" dirty="0">
              <a:solidFill>
                <a:schemeClr val="bg1"/>
              </a:solidFill>
            </a:endParaRPr>
          </a:p>
          <a:p>
            <a:pPr algn="l"/>
            <a:endParaRPr lang="en-GB" sz="2000" dirty="0">
              <a:solidFill>
                <a:schemeClr val="bg1"/>
              </a:solidFill>
            </a:endParaRPr>
          </a:p>
          <a:p>
            <a:pPr algn="l"/>
            <a:endParaRPr lang="en-GB" sz="2000" dirty="0">
              <a:solidFill>
                <a:schemeClr val="bg1"/>
              </a:solidFill>
            </a:endParaRPr>
          </a:p>
          <a:p>
            <a:pPr algn="l"/>
            <a:endParaRPr lang="en-GB" sz="1000" dirty="0">
              <a:solidFill>
                <a:schemeClr val="bg1"/>
              </a:solidFill>
            </a:endParaRPr>
          </a:p>
          <a:p>
            <a:pPr algn="l"/>
            <a:endParaRPr lang="en-GB" sz="1000" dirty="0">
              <a:solidFill>
                <a:schemeClr val="bg1"/>
              </a:solidFill>
            </a:endParaRPr>
          </a:p>
          <a:p>
            <a:pPr algn="l"/>
            <a:endParaRPr lang="en-GB" sz="1000" dirty="0">
              <a:solidFill>
                <a:schemeClr val="bg1"/>
              </a:solidFill>
            </a:endParaRPr>
          </a:p>
          <a:p>
            <a:pPr algn="l"/>
            <a:endParaRPr lang="en-GB" sz="1000" dirty="0">
              <a:solidFill>
                <a:schemeClr val="bg1"/>
              </a:solidFill>
            </a:endParaRPr>
          </a:p>
          <a:p>
            <a:pPr algn="l"/>
            <a:endParaRPr lang="en-GB" sz="1000" dirty="0">
              <a:solidFill>
                <a:schemeClr val="bg1"/>
              </a:solidFill>
            </a:endParaRPr>
          </a:p>
        </p:txBody>
      </p:sp>
      <p:pic>
        <p:nvPicPr>
          <p:cNvPr id="3074" name="Picture 2" descr="H:\Digital Care Package\_PHD Media Package\Arctic deep-sea surveys\Stills\Prawn Fishery 1982.pn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541" t="44198"/>
          <a:stretch/>
        </p:blipFill>
        <p:spPr bwMode="auto">
          <a:xfrm>
            <a:off x="6705606" y="672303"/>
            <a:ext cx="2350454" cy="220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953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"/>
            <a:ext cx="9144000" cy="5719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C:\Users\Steve\Documents\_PhD\_Greenland\Logos\ZSL Logos\IoZ\IoZ Assets\IoZ Assets\Logos\PNG\Linear_logo\ZSL_IoZ_LinearLogo_White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6" y="57151"/>
            <a:ext cx="2373313" cy="51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Image result for twitter logo transparent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401" y="163434"/>
            <a:ext cx="257392" cy="2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81000" y="133350"/>
            <a:ext cx="22853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@</a:t>
            </a:r>
            <a:r>
              <a:rPr lang="en-GB" sz="1600" dirty="0" err="1">
                <a:solidFill>
                  <a:schemeClr val="bg1"/>
                </a:solidFill>
              </a:rPr>
              <a:t>Stephen_D_Long</a:t>
            </a:r>
            <a:endParaRPr lang="en-GB" sz="1600" dirty="0">
              <a:solidFill>
                <a:schemeClr val="bg1"/>
              </a:solidFill>
            </a:endParaRPr>
          </a:p>
        </p:txBody>
      </p:sp>
      <p:pic>
        <p:nvPicPr>
          <p:cNvPr id="8" name="Picture 3" descr="H:\Digital Care Package\_PHD Media Package\Arctic deep-sea surveys\Stills\Deep-sea camera rig.png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53850" y="631588"/>
            <a:ext cx="5625069" cy="445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:\Digital Care Package\_PHD Media Package\Arctic deep-sea surveys\Stills\Drop camera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79" y="631589"/>
            <a:ext cx="3341071" cy="445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680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</Template>
  <TotalTime>14294</TotalTime>
  <Words>667</Words>
  <Application>Microsoft Office PowerPoint</Application>
  <PresentationFormat>On-screen Show (16:9)</PresentationFormat>
  <Paragraphs>202</Paragraphs>
  <Slides>25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PowerPoint Presentation</vt:lpstr>
      <vt:lpstr>Overview</vt:lpstr>
      <vt:lpstr>Why conduct image based surveys?</vt:lpstr>
      <vt:lpstr>How to collect imagery?</vt:lpstr>
      <vt:lpstr>Towed camera sled</vt:lpstr>
      <vt:lpstr>PowerPoint Presentation</vt:lpstr>
      <vt:lpstr>But how can we process imagery?</vt:lpstr>
      <vt:lpstr>West Greenland</vt:lpstr>
      <vt:lpstr>PowerPoint Presentation</vt:lpstr>
      <vt:lpstr>A 45 second deep-sea field trip…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Practical: Using Biigle to annotate imagery</vt:lpstr>
      <vt:lpstr>Practical: Using Biigle to annotate imagery</vt:lpstr>
      <vt:lpstr>Link to our annotation of these stations</vt:lpstr>
      <vt:lpstr>Practical: Use annotation data to make a map</vt:lpstr>
      <vt:lpstr>Find out more:</vt:lpstr>
      <vt:lpstr>Practical: Annotating videos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</dc:creator>
  <cp:lastModifiedBy>Chris Yesson</cp:lastModifiedBy>
  <cp:revision>116</cp:revision>
  <dcterms:created xsi:type="dcterms:W3CDTF">2006-08-16T00:00:00Z</dcterms:created>
  <dcterms:modified xsi:type="dcterms:W3CDTF">2024-03-05T07:08:05Z</dcterms:modified>
</cp:coreProperties>
</file>